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44"/>
  </p:notesMasterIdLst>
  <p:sldIdLst>
    <p:sldId id="256" r:id="rId3"/>
    <p:sldId id="295" r:id="rId4"/>
    <p:sldId id="29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x="6858000" cy="5143500"/>
  <p:notesSz cx="6858000" cy="9144000"/>
  <p:embeddedFontLst>
    <p:embeddedFont>
      <p:font typeface="Microsoft JhengHei" panose="020B0604030504040204" pitchFamily="34" charset="-120"/>
      <p:regular r:id="rId45"/>
      <p:bold r:id="rId46"/>
    </p:embeddedFont>
    <p:embeddedFont>
      <p:font typeface="Amatic SC" panose="02020500000000000000" charset="0"/>
      <p:regular r:id="rId47"/>
      <p:bold r:id="rId48"/>
    </p:embeddedFont>
    <p:embeddedFont>
      <p:font typeface="Source Code Pro" panose="02020500000000000000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4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1155C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33775" y="2520229"/>
            <a:ext cx="6390450" cy="1213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  <a:defRPr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12" name="Shape 12"/>
          <p:cNvSpPr txBox="1"/>
          <p:nvPr/>
        </p:nvSpPr>
        <p:spPr>
          <a:xfrm>
            <a:off x="233775" y="3875700"/>
            <a:ext cx="6390450" cy="9270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zh-TW" sz="1800" b="1">
                <a:solidFill>
                  <a:srgbClr val="FFFFFF"/>
                </a:solidFill>
              </a:rPr>
              <a:t>Lecturer: Resnick Chang</a:t>
            </a:r>
            <a:br>
              <a:rPr lang="en-US" altLang="zh-TW" sz="1800" b="1">
                <a:solidFill>
                  <a:srgbClr val="FFFFFF"/>
                </a:solidFill>
              </a:rPr>
            </a:br>
            <a:r>
              <a:rPr lang="en-US" altLang="zh-TW" sz="1800" b="1">
                <a:solidFill>
                  <a:srgbClr val="FFFFFF"/>
                </a:solidFill>
              </a:rPr>
              <a:t>resnick1223@gmail.com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淺藍空白">
    <p:bg>
      <p:bgPr>
        <a:solidFill>
          <a:srgbClr val="3C78D8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黑色空白">
    <p:bg>
      <p:bgPr>
        <a:solidFill>
          <a:srgbClr val="000000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淺灰色空白">
    <p:bg>
      <p:bgPr>
        <a:solidFill>
          <a:srgbClr val="637C8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作業">
    <p:bg>
      <p:bgPr>
        <a:solidFill>
          <a:srgbClr val="1155CC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49" name="Shape 49"/>
          <p:cNvSpPr txBox="1"/>
          <p:nvPr/>
        </p:nvSpPr>
        <p:spPr>
          <a:xfrm>
            <a:off x="2493563" y="3138950"/>
            <a:ext cx="1870875" cy="7089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TW" sz="2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Homework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8768" y="1308423"/>
            <a:ext cx="1320469" cy="151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作業題目">
    <p:bg>
      <p:bgPr>
        <a:solidFill>
          <a:srgbClr val="637C84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67688" y="526350"/>
            <a:ext cx="5051925" cy="40908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>
                <a:solidFill>
                  <a:schemeClr val="lt1"/>
                </a:solidFill>
              </a:rPr>
              <a:pPr/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1155C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233775" y="2520229"/>
            <a:ext cx="6390450" cy="1213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  <a:defRPr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61" name="Shape 61"/>
          <p:cNvSpPr txBox="1"/>
          <p:nvPr/>
        </p:nvSpPr>
        <p:spPr>
          <a:xfrm>
            <a:off x="233775" y="3875700"/>
            <a:ext cx="6390450" cy="9270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zh-TW" sz="1800" b="1">
                <a:solidFill>
                  <a:srgbClr val="FFFFFF"/>
                </a:solidFill>
              </a:rPr>
              <a:t>Lecturer: Resnick Chang</a:t>
            </a:r>
            <a:br>
              <a:rPr lang="en-US" altLang="zh-TW" sz="1800" b="1">
                <a:solidFill>
                  <a:srgbClr val="FFFFFF"/>
                </a:solidFill>
              </a:rPr>
            </a:br>
            <a:r>
              <a:rPr lang="en-US" altLang="zh-TW" sz="1800" b="1">
                <a:solidFill>
                  <a:srgbClr val="FFFFFF"/>
                </a:solidFill>
              </a:rPr>
              <a:t>resnick1223@gmail.com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1155CC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152488" y="1321975"/>
            <a:ext cx="4492575" cy="15642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defRPr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 rtl="0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 rtl="0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 rtl="0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 rtl="0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 rtl="0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 rtl="0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 rtl="0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937913" y="3111900"/>
            <a:ext cx="4982175" cy="757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圖片區段標題">
    <p:bg>
      <p:bgPr>
        <a:solidFill>
          <a:srgbClr val="1155C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540575" y="2959125"/>
            <a:ext cx="3776850" cy="122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noFill/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950100"/>
          </a:xfrm>
          <a:prstGeom prst="rect">
            <a:avLst/>
          </a:prstGeom>
          <a:solidFill>
            <a:srgbClr val="1155CC"/>
          </a:solidFill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Microsoft JhengHei"/>
              <a:defRPr sz="225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33775" y="1082018"/>
            <a:ext cx="6390450" cy="3919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SzPct val="100000"/>
              <a:buFont typeface="Courier New"/>
              <a:defRPr sz="165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1155CC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152488" y="1321975"/>
            <a:ext cx="4492575" cy="15642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defRPr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buSzPct val="100000"/>
              <a:buFont typeface="Times New Roman"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937913" y="3111900"/>
            <a:ext cx="4982175" cy="757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淺灰色重點">
    <p:bg>
      <p:bgPr>
        <a:solidFill>
          <a:srgbClr val="637C84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975188" y="1065987"/>
            <a:ext cx="4890150" cy="16455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992663" y="2773712"/>
            <a:ext cx="4890150" cy="1303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owser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pic>
        <p:nvPicPr>
          <p:cNvPr id="79" name="Shape 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127" y="1"/>
            <a:ext cx="61417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C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pic>
        <p:nvPicPr>
          <p:cNvPr id="82" name="Shape 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30" y="0"/>
            <a:ext cx="654575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ndows"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354" y="1"/>
            <a:ext cx="61112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IF示意圖">
    <p:bg>
      <p:bgPr>
        <a:solidFill>
          <a:srgbClr val="637C84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55588" y="129325"/>
            <a:ext cx="6546825" cy="7200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淺藍空白">
    <p:bg>
      <p:bgPr>
        <a:solidFill>
          <a:srgbClr val="3C78D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黑色空白">
    <p:bg>
      <p:bgPr>
        <a:solidFill>
          <a:srgbClr val="0000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淺灰色空白">
    <p:bg>
      <p:bgPr>
        <a:solidFill>
          <a:srgbClr val="637C84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作業">
    <p:bg>
      <p:bgPr>
        <a:solidFill>
          <a:srgbClr val="1155CC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98" name="Shape 98"/>
          <p:cNvSpPr txBox="1"/>
          <p:nvPr/>
        </p:nvSpPr>
        <p:spPr>
          <a:xfrm>
            <a:off x="2493563" y="3138950"/>
            <a:ext cx="1870875" cy="7089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TW" sz="2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Homework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8768" y="1308423"/>
            <a:ext cx="1320469" cy="151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圖片區段標題">
    <p:bg>
      <p:bgPr>
        <a:solidFill>
          <a:srgbClr val="1155CC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540575" y="2959125"/>
            <a:ext cx="3776850" cy="122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作業題目">
    <p:bg>
      <p:bgPr>
        <a:solidFill>
          <a:srgbClr val="637C84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67688" y="526350"/>
            <a:ext cx="5051925" cy="40908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Microsoft JhengHei"/>
              <a:defRPr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>
                <a:solidFill>
                  <a:schemeClr val="lt1"/>
                </a:solidFill>
              </a:rPr>
              <a:pPr/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投影片 1">
    <p:bg>
      <p:bgPr>
        <a:solidFill>
          <a:srgbClr val="3C78D8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/>
          </p:nvPr>
        </p:nvSpPr>
        <p:spPr>
          <a:xfrm>
            <a:off x="233775" y="2520229"/>
            <a:ext cx="6390450" cy="1213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  <a:defRPr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ubTitle" idx="1"/>
          </p:nvPr>
        </p:nvSpPr>
        <p:spPr>
          <a:xfrm>
            <a:off x="233775" y="3890400"/>
            <a:ext cx="6390450" cy="70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  <a:defRPr sz="157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575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3C78D8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950100"/>
          </a:xfrm>
          <a:prstGeom prst="rect">
            <a:avLst/>
          </a:prstGeom>
          <a:solidFill>
            <a:srgbClr val="1155CC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Microsoft JhengHei"/>
              <a:defRPr sz="225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3775" y="1082018"/>
            <a:ext cx="6390450" cy="3919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defRPr sz="16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defRPr sz="16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defRPr sz="16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defRPr sz="16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defRPr sz="16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defRPr sz="16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defRPr sz="16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defRPr sz="16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defRPr sz="16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淺灰色重點">
    <p:bg>
      <p:bgPr>
        <a:solidFill>
          <a:srgbClr val="637C84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75188" y="1065987"/>
            <a:ext cx="4890150" cy="16455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992663" y="2773712"/>
            <a:ext cx="4890150" cy="1303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buNone/>
              <a:defRPr sz="225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owser">
    <p:bg>
      <p:bgPr>
        <a:noFill/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pic>
        <p:nvPicPr>
          <p:cNvPr id="30" name="Shape 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127" y="1"/>
            <a:ext cx="61417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C">
    <p:bg>
      <p:bgPr>
        <a:noFill/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pic>
        <p:nvPicPr>
          <p:cNvPr id="33" name="Shape 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130" y="0"/>
            <a:ext cx="654575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ndows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354" y="1"/>
            <a:ext cx="61112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IF示意圖">
    <p:bg>
      <p:bgPr>
        <a:solidFill>
          <a:srgbClr val="637C8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55588" y="129325"/>
            <a:ext cx="6546825" cy="7200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" y="0"/>
            <a:ext cx="6858000" cy="8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buFont typeface="Microsoft JhengHei"/>
              <a:buNone/>
              <a:defRPr sz="3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950099"/>
            <a:ext cx="6390450" cy="41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US" altLang="zh-TW" sz="750" smtClean="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algn="r"/>
              <a:t>‹#›</a:t>
            </a:fld>
            <a:endParaRPr lang="zh-TW" altLang="en-US" sz="75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94" y="0"/>
            <a:ext cx="6858000" cy="8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buFont typeface="Microsoft JhengHei"/>
              <a:buNone/>
              <a:defRPr sz="3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buSzPct val="100000"/>
              <a:buFont typeface="Amatic SC"/>
              <a:buNone/>
              <a:defRPr sz="42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33775" y="950099"/>
            <a:ext cx="6390450" cy="41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ourier New"/>
              <a:defRPr sz="22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US" altLang="zh-TW" sz="750" smtClean="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algn="r"/>
              <a:t>‹#›</a:t>
            </a:fld>
            <a:endParaRPr lang="zh-TW" altLang="en-US" sz="75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ckets-beautify/brackets-beautify/archive/master.zi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limetext.com/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econtrol.io/installation#st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emmet.io/abbreviations/syntax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rackets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707299" y="2459442"/>
            <a:ext cx="3399926" cy="1001191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sz="2700" dirty="0"/>
              <a:t>基本開發環境</a:t>
            </a:r>
            <a:r>
              <a:rPr lang="zh-TW" sz="2700" dirty="0" smtClean="0"/>
              <a:t>安裝</a:t>
            </a:r>
            <a:endParaRPr lang="zh-TW" sz="2700" dirty="0"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858" y="1215705"/>
            <a:ext cx="1416656" cy="141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499" y="1246053"/>
            <a:ext cx="1355963" cy="135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1229711" y="3460633"/>
            <a:ext cx="4414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solidFill>
                  <a:schemeClr val="bg1"/>
                </a:solidFill>
              </a:rPr>
              <a:t>國立台灣大學資訊工程學系暨研究所</a:t>
            </a:r>
          </a:p>
          <a:p>
            <a:pPr algn="ctr"/>
            <a:r>
              <a:rPr lang="zh-TW" altLang="en-US" sz="1800" dirty="0">
                <a:solidFill>
                  <a:schemeClr val="bg1"/>
                </a:solidFill>
              </a:rPr>
              <a:t>資訊系統訓練班</a:t>
            </a:r>
          </a:p>
          <a:p>
            <a:pPr algn="ctr"/>
            <a:r>
              <a:rPr lang="zh-TW" altLang="en-US" sz="1800" dirty="0" smtClean="0">
                <a:solidFill>
                  <a:schemeClr val="bg1"/>
                </a:solidFill>
              </a:rPr>
              <a:t>講師 </a:t>
            </a:r>
            <a:r>
              <a:rPr lang="en-US" altLang="zh-TW" sz="1800" dirty="0" smtClean="0">
                <a:solidFill>
                  <a:schemeClr val="bg1"/>
                </a:solidFill>
              </a:rPr>
              <a:t>: </a:t>
            </a:r>
            <a:r>
              <a:rPr lang="zh-TW" altLang="en-US" sz="1800" dirty="0" smtClean="0">
                <a:solidFill>
                  <a:schemeClr val="bg1"/>
                </a:solidFill>
              </a:rPr>
              <a:t>周詩梵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800" dirty="0" smtClean="0">
                <a:solidFill>
                  <a:schemeClr val="bg1"/>
                </a:solidFill>
              </a:rPr>
              <a:t>d00922026@ntu.edu.tw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152488" y="1634419"/>
            <a:ext cx="4492575" cy="11731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必裝擴充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subTitle" idx="1"/>
          </p:nvPr>
        </p:nvSpPr>
        <p:spPr>
          <a:xfrm>
            <a:off x="937913" y="2976863"/>
            <a:ext cx="4982175" cy="5683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Emmet, Tabs - Custom Working, Beautify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0" y="64293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必裝擴充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33775" y="1454452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892" indent="-171446"/>
            <a:r>
              <a:rPr lang="zh-TW" dirty="0"/>
              <a:t>Emmet</a:t>
            </a:r>
          </a:p>
          <a:p>
            <a:pPr marL="685783" lvl="1" indent="-171446"/>
            <a:r>
              <a:rPr lang="zh-TW" dirty="0"/>
              <a:t>功能:提供Brackets快速輸入HTML與CSS的簡潔語法</a:t>
            </a:r>
          </a:p>
          <a:p>
            <a:pPr marL="342892" indent="-171446"/>
            <a:r>
              <a:rPr lang="zh-TW" dirty="0"/>
              <a:t>Custom Work</a:t>
            </a:r>
          </a:p>
          <a:p>
            <a:pPr marL="685783" lvl="1" indent="-171446"/>
            <a:r>
              <a:rPr lang="zh-TW" dirty="0"/>
              <a:t>功能:提供Brackets檔案分頁標籤的功能</a:t>
            </a:r>
          </a:p>
          <a:p>
            <a:pPr marL="342892" indent="-171446"/>
            <a:r>
              <a:rPr lang="zh-TW" dirty="0"/>
              <a:t>Beautify</a:t>
            </a:r>
          </a:p>
          <a:p>
            <a:pPr marL="685783" lvl="1" indent="-171446"/>
            <a:r>
              <a:rPr lang="zh-TW" dirty="0"/>
              <a:t>功能:程式碼格式化擴充，可取代 Sublime 中HTML-CSS-JS Pretiffy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540575" y="2862281"/>
            <a:ext cx="3776850" cy="9200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安裝擴充步驟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994" y="1064983"/>
            <a:ext cx="2742019" cy="186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0" y="64293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dirty="0"/>
              <a:t>安裝擴充方式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233775" y="1454452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892" indent="-171446"/>
            <a:r>
              <a:rPr lang="zh-TW" dirty="0"/>
              <a:t>Emmet與Tabs - Custom Working</a:t>
            </a:r>
          </a:p>
          <a:p>
            <a:pPr marL="685783" lvl="1" indent="-171446"/>
            <a:r>
              <a:rPr lang="zh-TW" dirty="0"/>
              <a:t>使用Extensions Manager</a:t>
            </a:r>
          </a:p>
          <a:p>
            <a:pPr marL="342892" indent="-171446"/>
            <a:r>
              <a:rPr lang="zh-TW" dirty="0"/>
              <a:t>Beautify</a:t>
            </a:r>
          </a:p>
          <a:p>
            <a:pPr marL="685783" lvl="1" indent="-171446"/>
            <a:r>
              <a:rPr lang="zh-TW" dirty="0"/>
              <a:t>手動使用下面網址安裝 (不要使用Extension Manager中搜尋到的來安裝)</a:t>
            </a:r>
            <a:br>
              <a:rPr lang="zh-TW" dirty="0"/>
            </a:br>
            <a:r>
              <a:rPr lang="zh-TW" u="sng" dirty="0">
                <a:solidFill>
                  <a:schemeClr val="hlink"/>
                </a:solidFill>
                <a:hlinkClick r:id="rId3"/>
              </a:rPr>
              <a:t>https://github.com/brackets-beautify/brackets-beautify/archive/master.zip</a:t>
            </a:r>
          </a:p>
          <a:p>
            <a:pPr marL="685783" lvl="1" indent="-171446"/>
            <a:r>
              <a:rPr lang="zh-TW" dirty="0"/>
              <a:t>在Extensions Manager點左下角 Install From URL</a:t>
            </a:r>
            <a:br>
              <a:rPr lang="zh-TW" dirty="0"/>
            </a:br>
            <a:endParaRPr 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 descr="BasicInstalla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64" y="642940"/>
            <a:ext cx="4405274" cy="38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152488" y="1634419"/>
            <a:ext cx="4492575" cy="11731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選用擴充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937913" y="2976863"/>
            <a:ext cx="4982175" cy="5683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HTML Templates, Git, Terminal...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0" y="64293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選用擴充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233775" y="1454452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892" indent="-171446"/>
            <a:r>
              <a:rPr lang="zh-TW"/>
              <a:t>HTML Templates</a:t>
            </a:r>
          </a:p>
          <a:p>
            <a:pPr marL="685783" lvl="1" indent="-171446"/>
            <a:r>
              <a:rPr lang="zh-TW"/>
              <a:t>功能:提供標準HTML模板，類似EMMET中輸入html:5產生的範本</a:t>
            </a:r>
          </a:p>
          <a:p>
            <a:pPr marL="342892" indent="-171446"/>
            <a:r>
              <a:rPr lang="zh-TW"/>
              <a:t>Brackets Git</a:t>
            </a:r>
          </a:p>
          <a:p>
            <a:pPr marL="685783" lvl="1" indent="-171446"/>
            <a:r>
              <a:rPr lang="zh-TW"/>
              <a:t>功能:提供Git版本管理的功能</a:t>
            </a:r>
          </a:p>
          <a:p>
            <a:pPr marL="342892" indent="-171446"/>
            <a:r>
              <a:rPr lang="zh-TW"/>
              <a:t>Brackets Terminal</a:t>
            </a:r>
          </a:p>
          <a:p>
            <a:pPr marL="685783" lvl="1" indent="-171446"/>
            <a:r>
              <a:rPr lang="zh-TW"/>
              <a:t>功能:提供不離開Brackets使用Terminal的功能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540575" y="2862281"/>
            <a:ext cx="3776850" cy="9200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Sublime Text 3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673" y="1445627"/>
            <a:ext cx="1416656" cy="141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152488" y="1634419"/>
            <a:ext cx="4492575" cy="11731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必要安裝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937913" y="2976863"/>
            <a:ext cx="4982175" cy="5683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Sublime Text 3, Package Control, Node.JS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79" y="642938"/>
            <a:ext cx="663204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基本簡介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33775" y="945388"/>
            <a:ext cx="6390450" cy="39195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HTML5(</a:t>
            </a:r>
            <a:r>
              <a:rPr lang="en-US" altLang="zh-TW" sz="1600" dirty="0" err="1"/>
              <a:t>HyperText</a:t>
            </a:r>
            <a:r>
              <a:rPr lang="en-US" altLang="zh-TW" sz="1600" dirty="0"/>
              <a:t> Markup Language)</a:t>
            </a:r>
            <a:r>
              <a:rPr lang="zh-TW" altLang="en-US" sz="1600" dirty="0" smtClean="0"/>
              <a:t>是</a:t>
            </a:r>
            <a:r>
              <a:rPr lang="en-US" altLang="zh-TW" sz="1600" dirty="0"/>
              <a:t>HTML</a:t>
            </a:r>
            <a:r>
              <a:rPr lang="zh-TW" altLang="en-US" sz="1600" dirty="0"/>
              <a:t>最新的修訂版本</a:t>
            </a:r>
            <a:r>
              <a:rPr lang="zh-TW" altLang="en-US" sz="1600" dirty="0" smtClean="0"/>
              <a:t>，含</a:t>
            </a:r>
            <a:r>
              <a:rPr lang="zh-TW" altLang="en-US" sz="1600" dirty="0"/>
              <a:t>括</a:t>
            </a:r>
            <a:r>
              <a:rPr lang="en-US" altLang="zh-TW" sz="1600" dirty="0" smtClean="0"/>
              <a:t>HTML</a:t>
            </a:r>
            <a:r>
              <a:rPr lang="zh-TW" altLang="en-US" sz="1600" dirty="0"/>
              <a:t>、</a:t>
            </a:r>
            <a:r>
              <a:rPr lang="en-US" altLang="zh-TW" sz="1600" dirty="0"/>
              <a:t>CSS</a:t>
            </a:r>
            <a:r>
              <a:rPr lang="zh-TW" altLang="en-US" sz="1600" dirty="0"/>
              <a:t>和</a:t>
            </a:r>
            <a:r>
              <a:rPr lang="en-US" altLang="zh-TW" sz="1600" dirty="0" smtClean="0"/>
              <a:t>JavaScript</a:t>
            </a:r>
            <a:r>
              <a:rPr lang="zh-TW" altLang="en-US" sz="1600" dirty="0"/>
              <a:t>等技術</a:t>
            </a:r>
            <a:r>
              <a:rPr lang="zh-TW" altLang="en-US" sz="1600" dirty="0" smtClean="0"/>
              <a:t>，期望減少</a:t>
            </a:r>
            <a:r>
              <a:rPr lang="zh-TW" altLang="en-US" sz="1600" dirty="0"/>
              <a:t>網頁瀏覽器</a:t>
            </a:r>
            <a:r>
              <a:rPr lang="zh-TW" altLang="en-US" sz="1600" dirty="0" smtClean="0"/>
              <a:t>對於外掛程式</a:t>
            </a:r>
            <a:r>
              <a:rPr lang="zh-TW" altLang="en-US" sz="1600" dirty="0"/>
              <a:t>的</a:t>
            </a:r>
            <a:r>
              <a:rPr lang="zh-TW" altLang="en-US" sz="1600" dirty="0" smtClean="0"/>
              <a:t>需求</a:t>
            </a:r>
            <a:r>
              <a:rPr lang="zh-TW" altLang="en-US" sz="1600" dirty="0"/>
              <a:t>，</a:t>
            </a:r>
            <a:r>
              <a:rPr lang="zh-TW" altLang="en-US" sz="1600" dirty="0" smtClean="0"/>
              <a:t>例如</a:t>
            </a:r>
            <a:r>
              <a:rPr lang="zh-TW" altLang="en-US" sz="1600" dirty="0"/>
              <a:t>：</a:t>
            </a:r>
            <a:r>
              <a:rPr lang="en-US" altLang="zh-TW" sz="1600" dirty="0" smtClean="0"/>
              <a:t>Adobe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Flash</a:t>
            </a:r>
            <a:r>
              <a:rPr lang="zh-TW" altLang="en-US" sz="1600" dirty="0"/>
              <a:t>、</a:t>
            </a:r>
            <a:r>
              <a:rPr lang="en-US" altLang="zh-TW" sz="1600" dirty="0"/>
              <a:t>Microsoft </a:t>
            </a:r>
            <a:r>
              <a:rPr lang="en-US" altLang="zh-TW" sz="1600" dirty="0" smtClean="0"/>
              <a:t>Silverlight</a:t>
            </a:r>
            <a:r>
              <a:rPr lang="zh-TW" altLang="en-US" sz="1600" dirty="0" smtClean="0"/>
              <a:t>等，並提供</a:t>
            </a:r>
            <a:r>
              <a:rPr lang="zh-TW" altLang="en-US" sz="1600" dirty="0"/>
              <a:t>更</a:t>
            </a:r>
            <a:r>
              <a:rPr lang="zh-TW" altLang="en-US" sz="1600" dirty="0" smtClean="0"/>
              <a:t>多</a:t>
            </a:r>
            <a:r>
              <a:rPr lang="zh-TW" altLang="en-US" sz="1600" dirty="0"/>
              <a:t>可</a:t>
            </a:r>
            <a:r>
              <a:rPr lang="zh-TW" altLang="en-US" sz="1600" dirty="0" smtClean="0"/>
              <a:t>加強</a:t>
            </a:r>
            <a:r>
              <a:rPr lang="zh-TW" altLang="en-US" sz="1600" dirty="0"/>
              <a:t>網路應用的標準</a:t>
            </a:r>
            <a:r>
              <a:rPr lang="zh-TW" altLang="en-US" sz="1600" dirty="0" smtClean="0"/>
              <a:t>集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 smtClean="0"/>
              <a:t>CSS(Cascading </a:t>
            </a:r>
            <a:r>
              <a:rPr lang="en-US" altLang="zh-TW" sz="1600" dirty="0"/>
              <a:t>Style </a:t>
            </a:r>
            <a:r>
              <a:rPr lang="en-US" altLang="zh-TW" sz="1600" dirty="0" smtClean="0"/>
              <a:t>Sheets</a:t>
            </a:r>
            <a:r>
              <a:rPr lang="zh-TW" altLang="en-US" sz="1600" dirty="0" smtClean="0"/>
              <a:t>，疊層樣式表</a:t>
            </a:r>
            <a:r>
              <a:rPr lang="en-US" altLang="zh-TW" sz="1600" dirty="0" smtClean="0"/>
              <a:t>)</a:t>
            </a:r>
            <a:r>
              <a:rPr lang="zh-TW" altLang="en-US" sz="1600" dirty="0" smtClean="0"/>
              <a:t>是</a:t>
            </a:r>
            <a:r>
              <a:rPr lang="zh-TW" altLang="en-US" sz="1600" dirty="0" smtClean="0"/>
              <a:t>一種為</a:t>
            </a:r>
            <a:r>
              <a:rPr lang="zh-TW" altLang="en-US" sz="1600" dirty="0"/>
              <a:t>結構化文件（</a:t>
            </a:r>
            <a:r>
              <a:rPr lang="zh-TW" altLang="en-US" sz="1600" dirty="0" smtClean="0"/>
              <a:t>如</a:t>
            </a:r>
            <a:r>
              <a:rPr lang="en-US" altLang="zh-TW" sz="1600" dirty="0" smtClean="0"/>
              <a:t>HTML</a:t>
            </a:r>
            <a:r>
              <a:rPr lang="zh-TW" altLang="en-US" sz="1600" dirty="0" smtClean="0"/>
              <a:t>）</a:t>
            </a:r>
            <a:r>
              <a:rPr lang="zh-TW" altLang="en-US" sz="1600" dirty="0"/>
              <a:t>添加樣式（字型</a:t>
            </a:r>
            <a:r>
              <a:rPr lang="zh-TW" altLang="en-US" sz="1600" dirty="0" smtClean="0"/>
              <a:t>、排</a:t>
            </a:r>
            <a:r>
              <a:rPr lang="zh-TW" altLang="en-US" sz="1600" dirty="0"/>
              <a:t>版</a:t>
            </a:r>
            <a:r>
              <a:rPr lang="zh-TW" altLang="en-US" sz="1600" dirty="0" smtClean="0"/>
              <a:t>和</a:t>
            </a:r>
            <a:r>
              <a:rPr lang="zh-TW" altLang="en-US" sz="1600" dirty="0"/>
              <a:t>顏色等）的電腦語言</a:t>
            </a:r>
            <a:r>
              <a:rPr lang="zh-TW" altLang="en-US" sz="1600" dirty="0" smtClean="0"/>
              <a:t>，將檔案的內容和顯示部分區隔開來</a:t>
            </a: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 smtClean="0"/>
              <a:t>JavaScript</a:t>
            </a:r>
            <a:r>
              <a:rPr lang="zh-TW" altLang="en-US" sz="1600" dirty="0" smtClean="0"/>
              <a:t>是</a:t>
            </a:r>
            <a:r>
              <a:rPr lang="zh-TW" altLang="en-US" sz="1600" dirty="0" smtClean="0"/>
              <a:t>一種物件</a:t>
            </a:r>
            <a:r>
              <a:rPr lang="zh-TW" altLang="en-US" sz="1600" dirty="0"/>
              <a:t>導向的直譯</a:t>
            </a:r>
            <a:r>
              <a:rPr lang="zh-TW" altLang="en-US" sz="1600" dirty="0" smtClean="0"/>
              <a:t>語言，可與</a:t>
            </a:r>
            <a:r>
              <a:rPr lang="en-US" altLang="zh-TW" sz="1600" dirty="0" smtClean="0"/>
              <a:t>HTML</a:t>
            </a:r>
            <a:r>
              <a:rPr lang="zh-TW" altLang="en-US" sz="1600" dirty="0"/>
              <a:t>頁面</a:t>
            </a:r>
            <a:r>
              <a:rPr lang="zh-TW" altLang="en-US" sz="1600" dirty="0" smtClean="0"/>
              <a:t>互動，在用戶端的</a:t>
            </a:r>
            <a:r>
              <a:rPr lang="zh-TW" altLang="en-US" sz="1600" dirty="0"/>
              <a:t>瀏覽器上運行，不</a:t>
            </a:r>
            <a:r>
              <a:rPr lang="zh-TW" altLang="en-US" sz="1600" dirty="0" smtClean="0"/>
              <a:t>需要伺服器</a:t>
            </a:r>
            <a:r>
              <a:rPr lang="zh-TW" altLang="en-US" sz="1600" dirty="0"/>
              <a:t>的</a:t>
            </a:r>
            <a:r>
              <a:rPr lang="zh-TW" altLang="en-US" sz="1600" dirty="0" smtClean="0"/>
              <a:t>支援</a:t>
            </a: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jQuery</a:t>
            </a:r>
            <a:r>
              <a:rPr lang="zh-TW" altLang="en-US" sz="1600" dirty="0"/>
              <a:t>是一套跨瀏覽器的</a:t>
            </a:r>
            <a:r>
              <a:rPr lang="en-US" altLang="zh-TW" sz="1600" dirty="0"/>
              <a:t>JavaScript</a:t>
            </a:r>
            <a:r>
              <a:rPr lang="zh-TW" altLang="en-US" sz="1600" dirty="0"/>
              <a:t>函式庫，簡化</a:t>
            </a:r>
            <a:r>
              <a:rPr lang="en-US" altLang="zh-TW" sz="1600" dirty="0"/>
              <a:t>HTML</a:t>
            </a:r>
            <a:r>
              <a:rPr lang="zh-TW" altLang="en-US" sz="1600" dirty="0"/>
              <a:t>與</a:t>
            </a:r>
            <a:r>
              <a:rPr lang="en-US" altLang="zh-TW" sz="1600" dirty="0"/>
              <a:t>JavaScript</a:t>
            </a:r>
            <a:r>
              <a:rPr lang="zh-TW" altLang="en-US" sz="1600" dirty="0"/>
              <a:t>之間的操作</a:t>
            </a: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 smtClean="0"/>
              <a:t>Bootstrap</a:t>
            </a:r>
            <a:r>
              <a:rPr lang="zh-TW" altLang="en-US" sz="1600" dirty="0"/>
              <a:t>是一組用於網站和網路應用程式開發</a:t>
            </a:r>
            <a:r>
              <a:rPr lang="zh-TW" altLang="en-US" sz="1600" dirty="0" smtClean="0"/>
              <a:t>的前端框架，</a:t>
            </a:r>
            <a:r>
              <a:rPr lang="zh-TW" altLang="en-US" sz="1600" dirty="0"/>
              <a:t>含</a:t>
            </a:r>
            <a:r>
              <a:rPr lang="en-US" altLang="zh-TW" sz="1600" dirty="0" smtClean="0"/>
              <a:t>HTML</a:t>
            </a:r>
            <a:r>
              <a:rPr lang="zh-TW" altLang="en-US" sz="1600" dirty="0"/>
              <a:t>、</a:t>
            </a:r>
            <a:r>
              <a:rPr lang="en-US" altLang="zh-TW" sz="1600" dirty="0"/>
              <a:t>CSS</a:t>
            </a:r>
            <a:r>
              <a:rPr lang="zh-TW" altLang="en-US" sz="1600" dirty="0"/>
              <a:t>及</a:t>
            </a:r>
            <a:r>
              <a:rPr lang="en-US" altLang="zh-TW" sz="1600" dirty="0"/>
              <a:t>JavaScript</a:t>
            </a:r>
            <a:r>
              <a:rPr lang="zh-TW" altLang="en-US" sz="1600" dirty="0"/>
              <a:t>的框架，提供字體排印、表單、</a:t>
            </a:r>
            <a:r>
              <a:rPr lang="zh-TW" altLang="en-US" sz="1600" dirty="0" smtClean="0"/>
              <a:t>按鈕</a:t>
            </a:r>
            <a:r>
              <a:rPr lang="zh-TW" altLang="en-US" sz="1600" dirty="0"/>
              <a:t>、</a:t>
            </a:r>
            <a:r>
              <a:rPr lang="zh-TW" altLang="en-US" sz="1600" dirty="0" smtClean="0"/>
              <a:t>其他</a:t>
            </a:r>
            <a:r>
              <a:rPr lang="zh-TW" altLang="en-US" sz="1600" dirty="0"/>
              <a:t>各種元件及</a:t>
            </a:r>
            <a:r>
              <a:rPr lang="en-US" altLang="zh-TW" sz="1600" dirty="0" smtClean="0"/>
              <a:t>JavaScript</a:t>
            </a:r>
            <a:r>
              <a:rPr lang="zh-TW" altLang="en-US" sz="1600" dirty="0"/>
              <a:t>擴充套件</a:t>
            </a:r>
            <a:r>
              <a:rPr lang="zh-TW" altLang="en-US" sz="1600" dirty="0" smtClean="0"/>
              <a:t>，使</a:t>
            </a:r>
            <a:r>
              <a:rPr lang="zh-TW" altLang="en-US" sz="1600" dirty="0"/>
              <a:t>動態網頁和</a:t>
            </a:r>
            <a:r>
              <a:rPr lang="en-US" altLang="zh-TW" sz="1600" dirty="0"/>
              <a:t>Web</a:t>
            </a:r>
            <a:r>
              <a:rPr lang="zh-TW" altLang="en-US" sz="1600" dirty="0"/>
              <a:t>應用的開發更加容易</a:t>
            </a:r>
            <a:endParaRPr lang="en-US" altLang="zh-TW" sz="1600" dirty="0" smtClean="0"/>
          </a:p>
        </p:txBody>
      </p:sp>
    </p:spTree>
    <p:extLst>
      <p:ext uri="{BB962C8B-B14F-4D97-AF65-F5344CB8AC3E}">
        <p14:creationId xmlns:p14="http://schemas.microsoft.com/office/powerpoint/2010/main" val="132724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540575" y="2862281"/>
            <a:ext cx="3776850" cy="9200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Package Control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172" y="1286477"/>
            <a:ext cx="3101663" cy="157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605" y="642940"/>
            <a:ext cx="3678794" cy="38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642934"/>
            <a:ext cx="6857999" cy="286399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176438" y="2831756"/>
            <a:ext cx="925875" cy="495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28" name="Shape 228"/>
          <p:cNvSpPr/>
          <p:nvPr/>
        </p:nvSpPr>
        <p:spPr>
          <a:xfrm>
            <a:off x="56044" y="1072669"/>
            <a:ext cx="567450" cy="495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29" name="Shape 229"/>
          <p:cNvSpPr txBox="1">
            <a:spLocks noGrp="1"/>
          </p:cNvSpPr>
          <p:nvPr>
            <p:ph type="subTitle" idx="4294967295"/>
          </p:nvPr>
        </p:nvSpPr>
        <p:spPr>
          <a:xfrm>
            <a:off x="937913" y="3565238"/>
            <a:ext cx="4982175" cy="9353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zh-TW" altLang="en-US" sz="2250" b="1">
                <a:solidFill>
                  <a:srgbClr val="F3F3F3"/>
                </a:solidFill>
              </a:rPr>
              <a:t>使用方式</a:t>
            </a:r>
            <a:r>
              <a:rPr lang="en-US" altLang="zh-TW" sz="2250" b="1">
                <a:solidFill>
                  <a:srgbClr val="F3F3F3"/>
                </a:solidFill>
              </a:rPr>
              <a:t>:</a:t>
            </a:r>
            <a:r>
              <a:rPr lang="zh-TW" altLang="en-US" sz="2250" b="1"/>
              <a:t/>
            </a:r>
            <a:br>
              <a:rPr lang="zh-TW" altLang="en-US" sz="2250" b="1"/>
            </a:br>
            <a:r>
              <a:rPr lang="en-US" altLang="zh-TW" sz="2250" b="1">
                <a:solidFill>
                  <a:srgbClr val="FFFF00"/>
                </a:solidFill>
              </a:rPr>
              <a:t>ctrl + `</a:t>
            </a:r>
          </a:p>
          <a:p>
            <a:pPr algn="ctr"/>
            <a:endParaRPr sz="2250" b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022" y="642938"/>
            <a:ext cx="4663956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 descr="wsvrPPxkFa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1870"/>
            <a:ext cx="6858000" cy="323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540575" y="2862281"/>
            <a:ext cx="3776850" cy="9200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node.js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794" y="1358270"/>
            <a:ext cx="1460419" cy="1401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0" y="642938"/>
            <a:ext cx="51435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 descr="pQdRJ6L7xW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92" y="642940"/>
            <a:ext cx="6287217" cy="38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1152488" y="1634419"/>
            <a:ext cx="4492575" cy="11731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常用Package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subTitle" idx="1"/>
          </p:nvPr>
        </p:nvSpPr>
        <p:spPr>
          <a:xfrm>
            <a:off x="937913" y="2976863"/>
            <a:ext cx="4982175" cy="5683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Emmet, HTML-CSS-JS-Pretiffy, AutoFileName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Shape 266"/>
          <p:cNvGrpSpPr/>
          <p:nvPr/>
        </p:nvGrpSpPr>
        <p:grpSpPr>
          <a:xfrm>
            <a:off x="2" y="642934"/>
            <a:ext cx="6857999" cy="2863994"/>
            <a:chOff x="0" y="718145"/>
            <a:chExt cx="9143999" cy="3818658"/>
          </a:xfrm>
        </p:grpSpPr>
        <p:pic>
          <p:nvPicPr>
            <p:cNvPr id="267" name="Shape 2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718145"/>
              <a:ext cx="9143999" cy="38186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Shape 268"/>
            <p:cNvSpPr/>
            <p:nvPr/>
          </p:nvSpPr>
          <p:spPr>
            <a:xfrm>
              <a:off x="235250" y="3636575"/>
              <a:ext cx="1234500" cy="66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6415875" y="1857875"/>
              <a:ext cx="756600" cy="66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235250" y="3079675"/>
              <a:ext cx="1234500" cy="556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71" name="Shape 271"/>
          <p:cNvSpPr txBox="1">
            <a:spLocks noGrp="1"/>
          </p:cNvSpPr>
          <p:nvPr>
            <p:ph type="subTitle" idx="4294967295"/>
          </p:nvPr>
        </p:nvSpPr>
        <p:spPr>
          <a:xfrm>
            <a:off x="937913" y="3565238"/>
            <a:ext cx="4982175" cy="9353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zh-TW" altLang="en-US" sz="2250" b="1">
                <a:solidFill>
                  <a:srgbClr val="F3F3F3"/>
                </a:solidFill>
              </a:rPr>
              <a:t>叫出</a:t>
            </a:r>
            <a:r>
              <a:rPr lang="en-US" altLang="zh-TW" sz="2250" b="1">
                <a:solidFill>
                  <a:srgbClr val="F3F3F3"/>
                </a:solidFill>
              </a:rPr>
              <a:t>Package Control:</a:t>
            </a:r>
            <a:r>
              <a:rPr lang="zh-TW" altLang="en-US" sz="2250" b="1"/>
              <a:t/>
            </a:r>
            <a:br>
              <a:rPr lang="zh-TW" altLang="en-US" sz="2250" b="1"/>
            </a:br>
            <a:r>
              <a:rPr lang="en-US" altLang="zh-TW" sz="2250" b="1">
                <a:solidFill>
                  <a:srgbClr val="FFFF00"/>
                </a:solidFill>
              </a:rPr>
              <a:t>ctrl + shift + 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</a:t>
            </a:r>
            <a:r>
              <a:rPr lang="zh-TW" altLang="en-US" dirty="0"/>
              <a:t>發</a:t>
            </a:r>
            <a:r>
              <a:rPr lang="zh-TW" altLang="en-US" dirty="0" smtClean="0"/>
              <a:t>軟體</a:t>
            </a:r>
            <a:r>
              <a:rPr lang="zh-TW" altLang="en-US" dirty="0" smtClean="0"/>
              <a:t>簡介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33775" y="945388"/>
            <a:ext cx="6390450" cy="39195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Adobe Brackets</a:t>
            </a:r>
            <a:r>
              <a:rPr lang="zh-TW" altLang="en-US" sz="1600" dirty="0"/>
              <a:t>是一個開放原始碼</a:t>
            </a:r>
            <a:r>
              <a:rPr lang="zh-TW" altLang="en-US" sz="1600" dirty="0" smtClean="0"/>
              <a:t>的</a:t>
            </a:r>
            <a:r>
              <a:rPr lang="en-US" altLang="zh-TW" sz="1600" dirty="0" smtClean="0"/>
              <a:t>Web</a:t>
            </a:r>
            <a:r>
              <a:rPr lang="zh-TW" altLang="en-US" sz="1600" dirty="0" smtClean="0"/>
              <a:t>編輯器，內建</a:t>
            </a:r>
            <a:r>
              <a:rPr lang="en-US" altLang="zh-TW" sz="1600" dirty="0" smtClean="0"/>
              <a:t>HTML</a:t>
            </a:r>
            <a:r>
              <a:rPr lang="zh-TW" altLang="en-US" sz="1600" dirty="0" smtClean="0"/>
              <a:t>、</a:t>
            </a:r>
            <a:r>
              <a:rPr lang="en-US" altLang="zh-TW" sz="1600" dirty="0" smtClean="0"/>
              <a:t> CSS</a:t>
            </a:r>
            <a:r>
              <a:rPr lang="zh-TW" altLang="en-US" sz="1600" dirty="0" smtClean="0"/>
              <a:t>和</a:t>
            </a:r>
            <a:r>
              <a:rPr lang="en-US" altLang="zh-TW" sz="1600" dirty="0" smtClean="0"/>
              <a:t>JavaScript</a:t>
            </a:r>
            <a:r>
              <a:rPr lang="zh-TW" altLang="en-US" sz="1600" dirty="0" smtClean="0"/>
              <a:t>開發工具，與</a:t>
            </a:r>
            <a:r>
              <a:rPr lang="zh-TW" altLang="en-US" sz="1600" dirty="0"/>
              <a:t>瀏覽器同步</a:t>
            </a:r>
            <a:r>
              <a:rPr lang="zh-TW" altLang="en-US" sz="1600" dirty="0" smtClean="0"/>
              <a:t>，立即呈現程式碼的編輯效果</a:t>
            </a: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Sublime </a:t>
            </a:r>
            <a:r>
              <a:rPr lang="en-US" altLang="zh-TW" sz="1600" dirty="0" smtClean="0"/>
              <a:t>Text</a:t>
            </a:r>
            <a:r>
              <a:rPr lang="zh-TW" altLang="en-US" sz="1600" dirty="0" smtClean="0"/>
              <a:t>是</a:t>
            </a:r>
            <a:r>
              <a:rPr lang="zh-TW" altLang="en-US" sz="1600" dirty="0"/>
              <a:t>一套跨平台的文字編輯器</a:t>
            </a:r>
            <a:r>
              <a:rPr lang="zh-TW" altLang="en-US" sz="1600" dirty="0" smtClean="0"/>
              <a:t>，可支援</a:t>
            </a:r>
            <a:r>
              <a:rPr lang="zh-TW" altLang="en-US" sz="1600" dirty="0"/>
              <a:t>基於</a:t>
            </a:r>
            <a:r>
              <a:rPr lang="en-US" altLang="zh-TW" sz="1600" dirty="0"/>
              <a:t>Python</a:t>
            </a:r>
            <a:r>
              <a:rPr lang="zh-TW" altLang="en-US" sz="1600" dirty="0"/>
              <a:t>的外掛</a:t>
            </a:r>
            <a:r>
              <a:rPr lang="zh-TW" altLang="en-US" sz="1600" dirty="0" smtClean="0"/>
              <a:t>程式</a:t>
            </a: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Node.js</a:t>
            </a:r>
            <a:r>
              <a:rPr lang="zh-TW" altLang="en-US" sz="1600" dirty="0" smtClean="0"/>
              <a:t>是</a:t>
            </a:r>
            <a:r>
              <a:rPr lang="en-US" altLang="zh-TW" sz="1600" dirty="0" smtClean="0"/>
              <a:t>JavaScript</a:t>
            </a:r>
            <a:r>
              <a:rPr lang="zh-TW" altLang="en-US" sz="1600" dirty="0" smtClean="0"/>
              <a:t>的開發</a:t>
            </a:r>
            <a:r>
              <a:rPr lang="zh-TW" altLang="en-US" sz="1600" dirty="0"/>
              <a:t>平台，主要聚焦</a:t>
            </a:r>
            <a:r>
              <a:rPr lang="zh-TW" altLang="en-US" sz="1600" dirty="0" smtClean="0"/>
              <a:t>於</a:t>
            </a:r>
            <a:r>
              <a:rPr lang="en-US" altLang="zh-TW" sz="1600" dirty="0" smtClean="0"/>
              <a:t>Web</a:t>
            </a:r>
            <a:r>
              <a:rPr lang="zh-TW" altLang="en-US" sz="1600" dirty="0" smtClean="0"/>
              <a:t>程式</a:t>
            </a:r>
            <a:r>
              <a:rPr lang="zh-TW" altLang="en-US" sz="1600" dirty="0"/>
              <a:t>的開發，通常</a:t>
            </a:r>
            <a:r>
              <a:rPr lang="zh-TW" altLang="en-US" sz="1600" dirty="0" smtClean="0"/>
              <a:t>用來</a:t>
            </a:r>
            <a:r>
              <a:rPr lang="zh-TW" altLang="en-US" sz="1600"/>
              <a:t>寫</a:t>
            </a:r>
            <a:r>
              <a:rPr lang="zh-TW" altLang="en-US" sz="1600" smtClean="0"/>
              <a:t>網站</a:t>
            </a:r>
            <a:endParaRPr lang="en-US" altLang="zh-TW" sz="1600" dirty="0" smtClean="0"/>
          </a:p>
        </p:txBody>
      </p:sp>
    </p:spTree>
    <p:extLst>
      <p:ext uri="{BB962C8B-B14F-4D97-AF65-F5344CB8AC3E}">
        <p14:creationId xmlns:p14="http://schemas.microsoft.com/office/powerpoint/2010/main" val="26487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0" y="64293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Package Control 基本操作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233775" y="1454452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892" indent="-171446"/>
            <a:r>
              <a:rPr lang="zh-TW"/>
              <a:t>叫出Package Control：</a:t>
            </a:r>
            <a:br>
              <a:rPr lang="zh-TW"/>
            </a:br>
            <a:r>
              <a:rPr lang="zh-TW" b="1">
                <a:solidFill>
                  <a:srgbClr val="000000"/>
                </a:solidFill>
                <a:highlight>
                  <a:srgbClr val="FFFF00"/>
                </a:highlight>
              </a:rPr>
              <a:t>ctrl(cmd) + shift + p</a:t>
            </a:r>
          </a:p>
          <a:p>
            <a:pPr marL="342892" indent="-171446"/>
            <a:r>
              <a:rPr lang="zh-TW"/>
              <a:t>安裝 Package:</a:t>
            </a:r>
            <a:br>
              <a:rPr lang="zh-TW"/>
            </a:br>
            <a:r>
              <a:rPr lang="zh-TW"/>
              <a:t>輸入 </a:t>
            </a:r>
            <a:r>
              <a:rPr lang="zh-TW" b="1">
                <a:solidFill>
                  <a:srgbClr val="000000"/>
                </a:solidFill>
                <a:highlight>
                  <a:srgbClr val="FFFF00"/>
                </a:highlight>
              </a:rPr>
              <a:t>pci</a:t>
            </a:r>
            <a:r>
              <a:rPr lang="zh-TW"/>
              <a:t> 搜尋出Package Control: Install Package</a:t>
            </a:r>
          </a:p>
          <a:p>
            <a:pPr marL="342892" indent="-171446"/>
            <a:r>
              <a:rPr lang="zh-TW"/>
              <a:t>然後點選Enter，等待下載Package 清單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 descr="TKxQYi4h9z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03" y="642940"/>
            <a:ext cx="5009595" cy="38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975188" y="2160211"/>
            <a:ext cx="4890150" cy="5163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Emmet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subTitle" idx="1"/>
          </p:nvPr>
        </p:nvSpPr>
        <p:spPr>
          <a:xfrm>
            <a:off x="992663" y="2723222"/>
            <a:ext cx="4890150" cy="9778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altLang="en-US" sz="2100"/>
              <a:t>使用方式</a:t>
            </a:r>
            <a:r>
              <a:rPr lang="en-US" altLang="zh-TW" sz="2100"/>
              <a:t>:</a:t>
            </a:r>
            <a:br>
              <a:rPr lang="en-US" altLang="zh-TW" sz="2100"/>
            </a:br>
            <a:r>
              <a:rPr lang="zh-TW" altLang="en-US" sz="2100" u="sng">
                <a:hlinkClick r:id="rId3"/>
              </a:rPr>
              <a:t>參考官方文件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108" y="1326874"/>
            <a:ext cx="2871788" cy="792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975188" y="2253749"/>
            <a:ext cx="4890150" cy="4227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altLang="zh-TW"/>
              <a:t>HTML-CSS-JS Prettify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subTitle" idx="1"/>
          </p:nvPr>
        </p:nvSpPr>
        <p:spPr>
          <a:xfrm>
            <a:off x="992663" y="2723222"/>
            <a:ext cx="4890150" cy="9778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altLang="en-US"/>
              <a:t>使用方式</a:t>
            </a:r>
            <a:r>
              <a:rPr lang="en-US" altLang="zh-TW"/>
              <a:t>:</a:t>
            </a:r>
            <a:br>
              <a:rPr lang="en-US" altLang="zh-TW"/>
            </a:br>
            <a:r>
              <a:rPr lang="en-US" altLang="zh-TW"/>
              <a:t>ctrl + shift + h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994" y="1344769"/>
            <a:ext cx="3022012" cy="77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759" y="642938"/>
            <a:ext cx="5050489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 descr="toSetPrettif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95" y="807245"/>
            <a:ext cx="5207794" cy="3529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975188" y="2030977"/>
            <a:ext cx="4890150" cy="6455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AutoFileName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subTitle" idx="1"/>
          </p:nvPr>
        </p:nvSpPr>
        <p:spPr>
          <a:xfrm>
            <a:off x="992663" y="2723222"/>
            <a:ext cx="4890150" cy="9778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altLang="en-US" sz="2100"/>
              <a:t>使用方式</a:t>
            </a:r>
            <a:r>
              <a:rPr lang="en-US" altLang="zh-TW" sz="2100"/>
              <a:t>:</a:t>
            </a:r>
            <a:br>
              <a:rPr lang="en-US" altLang="zh-TW" sz="2100"/>
            </a:br>
            <a:r>
              <a:rPr lang="zh-TW" altLang="en-US" sz="2100"/>
              <a:t>當輸入</a:t>
            </a:r>
            <a:r>
              <a:rPr lang="en-US" altLang="zh-TW" sz="2100"/>
              <a:t>href</a:t>
            </a:r>
            <a:r>
              <a:rPr lang="zh-TW" altLang="en-US" sz="2100"/>
              <a:t>或</a:t>
            </a:r>
            <a:r>
              <a:rPr lang="en-US" altLang="zh-TW" sz="2100"/>
              <a:t>src</a:t>
            </a:r>
            <a:r>
              <a:rPr lang="zh-TW" altLang="en-US" sz="2100"/>
              <a:t>時會自動帶入檔案路徑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108" y="1230881"/>
            <a:ext cx="2871788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 descr="LYOAQ5dsMU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89" y="642938"/>
            <a:ext cx="5075823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975188" y="1442429"/>
            <a:ext cx="4890150" cy="12341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ChineseLoremIpsum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108" y="1229006"/>
            <a:ext cx="2871788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>
            <a:spLocks noGrp="1"/>
          </p:cNvSpPr>
          <p:nvPr>
            <p:ph type="subTitle" idx="1"/>
          </p:nvPr>
        </p:nvSpPr>
        <p:spPr>
          <a:xfrm>
            <a:off x="992663" y="2723222"/>
            <a:ext cx="4890150" cy="9778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altLang="en-US"/>
              <a:t>使用方式</a:t>
            </a:r>
            <a:r>
              <a:rPr lang="en-US" altLang="zh-TW"/>
              <a:t>:</a:t>
            </a:r>
            <a:br>
              <a:rPr lang="en-US" altLang="zh-TW"/>
            </a:br>
            <a:r>
              <a:rPr lang="zh-TW" altLang="en-US"/>
              <a:t>鍵入</a:t>
            </a:r>
            <a:r>
              <a:rPr lang="en-US" altLang="zh-TW"/>
              <a:t>ctlorem + alt/option +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 descr="ldA1cvtw0c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867" y="642938"/>
            <a:ext cx="5038273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540575" y="2862281"/>
            <a:ext cx="3776850" cy="9200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dirty="0"/>
              <a:t>Adobe Brackets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022" y="1336708"/>
            <a:ext cx="1355963" cy="135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975188" y="2188728"/>
            <a:ext cx="4890150" cy="48780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ColorPicker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subTitle" idx="1"/>
          </p:nvPr>
        </p:nvSpPr>
        <p:spPr>
          <a:xfrm>
            <a:off x="992663" y="2723222"/>
            <a:ext cx="4890150" cy="9778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 altLang="en-US"/>
              <a:t>使用方式</a:t>
            </a:r>
            <a:r>
              <a:rPr lang="en-US" altLang="zh-TW"/>
              <a:t>:</a:t>
            </a:r>
            <a:br>
              <a:rPr lang="en-US" altLang="zh-TW"/>
            </a:br>
            <a:r>
              <a:rPr lang="en-US" altLang="zh-TW"/>
              <a:t>ctrl + shift + c</a:t>
            </a:r>
            <a:r>
              <a:rPr lang="zh-TW" altLang="en-US"/>
              <a:t>會帶出顏色選單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963" y="1334028"/>
            <a:ext cx="2886075" cy="785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 descr="9cEU5BVIA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926" y="642940"/>
            <a:ext cx="5042150" cy="38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86" y="642939"/>
            <a:ext cx="5922626" cy="38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152488" y="1634419"/>
            <a:ext cx="4492575" cy="11731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常用功能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1"/>
          </p:nvPr>
        </p:nvSpPr>
        <p:spPr>
          <a:xfrm>
            <a:off x="937913" y="2976863"/>
            <a:ext cx="4982175" cy="5683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Live Preview 使用步驟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0" y="642938"/>
            <a:ext cx="6858000" cy="7125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zh-TW"/>
              <a:t>Live Preview 使用步驟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233775" y="1454452"/>
            <a:ext cx="6390450" cy="29396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892" indent="-171446"/>
            <a:r>
              <a:rPr lang="zh-TW"/>
              <a:t>將File功能表點開，點選Open Folder：</a:t>
            </a:r>
            <a:br>
              <a:rPr lang="zh-TW"/>
            </a:br>
            <a:r>
              <a:rPr lang="zh-TW" b="1">
                <a:highlight>
                  <a:srgbClr val="FFFF00"/>
                </a:highlight>
              </a:rPr>
              <a:t>選取你的專案資料夾如 Project1</a:t>
            </a:r>
          </a:p>
          <a:p>
            <a:pPr marL="342892" indent="-171446"/>
            <a:r>
              <a:rPr lang="zh-TW"/>
              <a:t>使用快速鍵，即會自動開啟瀏覽器視窗:</a:t>
            </a:r>
            <a:br>
              <a:rPr lang="zh-TW"/>
            </a:br>
            <a:r>
              <a:rPr lang="zh-TW" b="1">
                <a:highlight>
                  <a:srgbClr val="FFFF00"/>
                </a:highlight>
              </a:rPr>
              <a:t>ctrl + alt + p</a:t>
            </a:r>
          </a:p>
          <a:p>
            <a:pPr marL="342892" indent="-171446"/>
            <a:r>
              <a:rPr lang="zh-TW"/>
              <a:t>或點選右邊的閃電符號，同樣可以開始瀏覽器視窗</a:t>
            </a:r>
            <a:br>
              <a:rPr lang="zh-TW"/>
            </a:br>
            <a:endParaRPr lang="zh-TW"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129" y="3030657"/>
            <a:ext cx="4239749" cy="140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5146088" y="2895975"/>
            <a:ext cx="567450" cy="495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642934"/>
            <a:ext cx="6857999" cy="2863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176438" y="2831756"/>
            <a:ext cx="925875" cy="495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45" name="Shape 145"/>
          <p:cNvSpPr/>
          <p:nvPr/>
        </p:nvSpPr>
        <p:spPr>
          <a:xfrm>
            <a:off x="4808438" y="1486294"/>
            <a:ext cx="567450" cy="495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4294967295"/>
          </p:nvPr>
        </p:nvSpPr>
        <p:spPr>
          <a:xfrm>
            <a:off x="937913" y="3565238"/>
            <a:ext cx="4982175" cy="93532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zh-TW" altLang="en-US" sz="2250" b="1">
                <a:solidFill>
                  <a:srgbClr val="F3F3F3"/>
                </a:solidFill>
              </a:rPr>
              <a:t>打開</a:t>
            </a:r>
            <a:r>
              <a:rPr lang="en-US" altLang="zh-TW" sz="2250" b="1">
                <a:solidFill>
                  <a:srgbClr val="F3F3F3"/>
                </a:solidFill>
              </a:rPr>
              <a:t>Live Preview</a:t>
            </a:r>
            <a:r>
              <a:rPr lang="zh-TW" altLang="en-US" sz="2250" b="1">
                <a:solidFill>
                  <a:srgbClr val="F3F3F3"/>
                </a:solidFill>
              </a:rPr>
              <a:t>的瀏覽器視窗</a:t>
            </a:r>
            <a:r>
              <a:rPr lang="zh-TW" altLang="en-US" sz="2250" b="1"/>
              <a:t/>
            </a:r>
            <a:br>
              <a:rPr lang="zh-TW" altLang="en-US" sz="2250" b="1"/>
            </a:br>
            <a:r>
              <a:rPr lang="en-US" altLang="zh-TW" sz="2250" b="1">
                <a:solidFill>
                  <a:srgbClr val="FFFF00"/>
                </a:solidFill>
              </a:rPr>
              <a:t>ctrl(cmd) + alt + p</a:t>
            </a:r>
          </a:p>
          <a:p>
            <a:pPr algn="ctr"/>
            <a:endParaRPr sz="2250" b="1">
              <a:solidFill>
                <a:srgbClr val="FFFF00"/>
              </a:solidFill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102313" y="2831756"/>
            <a:ext cx="925875" cy="495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 descr="livepreview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148"/>
            <a:ext cx="6857999" cy="369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講義模板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講義模板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625</Words>
  <Application>Microsoft Office PowerPoint</Application>
  <PresentationFormat>自訂</PresentationFormat>
  <Paragraphs>71</Paragraphs>
  <Slides>41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41</vt:i4>
      </vt:variant>
    </vt:vector>
  </HeadingPairs>
  <TitlesOfParts>
    <vt:vector size="49" baseType="lpstr">
      <vt:lpstr>Microsoft JhengHei</vt:lpstr>
      <vt:lpstr>Arial</vt:lpstr>
      <vt:lpstr>Courier New</vt:lpstr>
      <vt:lpstr>Amatic SC</vt:lpstr>
      <vt:lpstr>Times New Roman</vt:lpstr>
      <vt:lpstr>Source Code Pro</vt:lpstr>
      <vt:lpstr>講義模板</vt:lpstr>
      <vt:lpstr>講義模板</vt:lpstr>
      <vt:lpstr>基本開發環境安裝</vt:lpstr>
      <vt:lpstr>基本簡介</vt:lpstr>
      <vt:lpstr>開發軟體簡介</vt:lpstr>
      <vt:lpstr>Adobe Brackets</vt:lpstr>
      <vt:lpstr>PowerPoint 簡報</vt:lpstr>
      <vt:lpstr>常用功能</vt:lpstr>
      <vt:lpstr>Live Preview 使用步驟</vt:lpstr>
      <vt:lpstr>PowerPoint 簡報</vt:lpstr>
      <vt:lpstr>PowerPoint 簡報</vt:lpstr>
      <vt:lpstr>必裝擴充</vt:lpstr>
      <vt:lpstr>必裝擴充</vt:lpstr>
      <vt:lpstr>安裝擴充步驟</vt:lpstr>
      <vt:lpstr>安裝擴充方式</vt:lpstr>
      <vt:lpstr>PowerPoint 簡報</vt:lpstr>
      <vt:lpstr>選用擴充</vt:lpstr>
      <vt:lpstr>選用擴充</vt:lpstr>
      <vt:lpstr>Sublime Text 3</vt:lpstr>
      <vt:lpstr>必要安裝</vt:lpstr>
      <vt:lpstr>PowerPoint 簡報</vt:lpstr>
      <vt:lpstr>Package Control</vt:lpstr>
      <vt:lpstr>PowerPoint 簡報</vt:lpstr>
      <vt:lpstr>PowerPoint 簡報</vt:lpstr>
      <vt:lpstr>PowerPoint 簡報</vt:lpstr>
      <vt:lpstr>PowerPoint 簡報</vt:lpstr>
      <vt:lpstr>node.js</vt:lpstr>
      <vt:lpstr>PowerPoint 簡報</vt:lpstr>
      <vt:lpstr>PowerPoint 簡報</vt:lpstr>
      <vt:lpstr>常用Package</vt:lpstr>
      <vt:lpstr>PowerPoint 簡報</vt:lpstr>
      <vt:lpstr>Package Control 基本操作</vt:lpstr>
      <vt:lpstr>PowerPoint 簡報</vt:lpstr>
      <vt:lpstr>Emmet</vt:lpstr>
      <vt:lpstr>HTML-CSS-JS Prettify</vt:lpstr>
      <vt:lpstr>PowerPoint 簡報</vt:lpstr>
      <vt:lpstr>PowerPoint 簡報</vt:lpstr>
      <vt:lpstr>AutoFileName</vt:lpstr>
      <vt:lpstr>PowerPoint 簡報</vt:lpstr>
      <vt:lpstr>ChineseLoremIpsum</vt:lpstr>
      <vt:lpstr>PowerPoint 簡報</vt:lpstr>
      <vt:lpstr>ColorPicker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基本開發環境安裝</dc:title>
  <cp:lastModifiedBy>ShihFan</cp:lastModifiedBy>
  <cp:revision>36</cp:revision>
  <dcterms:modified xsi:type="dcterms:W3CDTF">2017-01-15T08:42:51Z</dcterms:modified>
</cp:coreProperties>
</file>